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BBF0B-B8D2-451A-BE4D-CDD7BFE39B69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61B21-F405-42B7-A73E-CF06FDC2611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A03D2A-3075-4DD9-BB2F-CDFBE680DA4F}" type="slidenum">
              <a:rPr lang="sl-SI" smtClean="0"/>
              <a:pPr eaLnBrk="1" hangingPunct="1"/>
              <a:t>1</a:t>
            </a:fld>
            <a:endParaRPr lang="sl-SI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07ABAE1-C675-4DAD-BC27-13261BA071A7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1DA6C1E-C3B9-45CC-A1FF-E6A324C8448D}" type="slidenum">
              <a:rPr lang="sl-SI" sz="1200"/>
              <a:pPr algn="r" eaLnBrk="1" hangingPunct="1"/>
              <a:t>10</a:t>
            </a:fld>
            <a:endParaRPr lang="sl-SI" sz="120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00156DB-0E82-45F0-835E-FBFDF53FEB9B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1DA6C1E-C3B9-45CC-A1FF-E6A324C8448D}" type="slidenum">
              <a:rPr lang="sl-SI" sz="1200"/>
              <a:pPr algn="r" eaLnBrk="1" hangingPunct="1"/>
              <a:t>11</a:t>
            </a:fld>
            <a:endParaRPr lang="sl-SI" sz="120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00156DB-0E82-45F0-835E-FBFDF53FEB9B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496F659-38C1-477E-9999-53E6E16C17A5}" type="slidenum">
              <a:rPr lang="sl-SI" sz="1200"/>
              <a:pPr algn="r" eaLnBrk="1" hangingPunct="1"/>
              <a:t>2</a:t>
            </a:fld>
            <a:endParaRPr lang="sl-SI" sz="12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7802D07-5206-464C-91E6-A3D306534816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496F659-38C1-477E-9999-53E6E16C17A5}" type="slidenum">
              <a:rPr lang="sl-SI" sz="1200"/>
              <a:pPr algn="r" eaLnBrk="1" hangingPunct="1"/>
              <a:t>3</a:t>
            </a:fld>
            <a:endParaRPr lang="sl-SI" sz="12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7802D07-5206-464C-91E6-A3D306534816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496F659-38C1-477E-9999-53E6E16C17A5}" type="slidenum">
              <a:rPr lang="sl-SI" sz="1200"/>
              <a:pPr algn="r" eaLnBrk="1" hangingPunct="1"/>
              <a:t>4</a:t>
            </a:fld>
            <a:endParaRPr lang="sl-SI" sz="12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7802D07-5206-464C-91E6-A3D306534816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6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496F659-38C1-477E-9999-53E6E16C17A5}" type="slidenum">
              <a:rPr lang="sl-SI" sz="1200"/>
              <a:pPr algn="r" eaLnBrk="1" hangingPunct="1"/>
              <a:t>5</a:t>
            </a:fld>
            <a:endParaRPr lang="sl-SI" sz="12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7802D07-5206-464C-91E6-A3D306534816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http://www.rch.org.au/transition/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496F659-38C1-477E-9999-53E6E16C17A5}" type="slidenum">
              <a:rPr lang="sl-SI" sz="1200"/>
              <a:pPr algn="r" eaLnBrk="1" hangingPunct="1"/>
              <a:t>6</a:t>
            </a:fld>
            <a:endParaRPr lang="sl-SI" sz="12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7802D07-5206-464C-91E6-A3D306534816}" type="slidenum">
              <a:rPr lang="en-US" sz="1200"/>
              <a:pPr algn="r" eaLnBrk="1" hangingPunct="1"/>
              <a:t>6</a:t>
            </a:fld>
            <a:endParaRPr lang="en-US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1DA6C1E-C3B9-45CC-A1FF-E6A324C8448D}" type="slidenum">
              <a:rPr lang="sl-SI" sz="1200"/>
              <a:pPr algn="r" eaLnBrk="1" hangingPunct="1"/>
              <a:t>7</a:t>
            </a:fld>
            <a:endParaRPr lang="sl-SI" sz="120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00156DB-0E82-45F0-835E-FBFDF53FEB9B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496F659-38C1-477E-9999-53E6E16C17A5}" type="slidenum">
              <a:rPr lang="sl-SI" sz="1200"/>
              <a:pPr algn="r" eaLnBrk="1" hangingPunct="1"/>
              <a:t>8</a:t>
            </a:fld>
            <a:endParaRPr lang="sl-SI" sz="12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7802D07-5206-464C-91E6-A3D306534816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496F659-38C1-477E-9999-53E6E16C17A5}" type="slidenum">
              <a:rPr lang="sl-SI" sz="1200"/>
              <a:pPr algn="r" eaLnBrk="1" hangingPunct="1"/>
              <a:t>9</a:t>
            </a:fld>
            <a:endParaRPr lang="sl-SI" sz="12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7802D07-5206-464C-91E6-A3D306534816}" type="slidenum">
              <a:rPr lang="en-US" sz="1200"/>
              <a:pPr algn="r" eaLnBrk="1" hangingPunct="1"/>
              <a:t>9</a:t>
            </a:fld>
            <a:endParaRPr lang="en-US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FD193-90AF-4A1A-9744-2E53314B3F98}" type="datetimeFigureOut">
              <a:rPr lang="sl-SI" smtClean="0"/>
              <a:pPr/>
              <a:t>14.5.2016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DF1F7-769B-4120-9A4E-F384026517F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762000"/>
            <a:ext cx="8305800" cy="1905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sl-SI" sz="36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sl-SI" sz="36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sl-SI" sz="3600" b="1" dirty="0" smtClean="0">
                <a:solidFill>
                  <a:schemeClr val="tx1"/>
                </a:solidFill>
                <a:latin typeface="Calibri" pitchFamily="34" charset="0"/>
              </a:rPr>
              <a:t>Tranzicija bolnikov s sistemskimi imunskimi boleznimi</a:t>
            </a:r>
            <a:endParaRPr lang="en-US" sz="36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3048000"/>
            <a:ext cx="8534400" cy="33528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sl-SI" b="1" dirty="0" smtClean="0">
                <a:latin typeface="Calibri" pitchFamily="34" charset="0"/>
              </a:rPr>
              <a:t>Tadej Avčin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sl-SI" sz="900" dirty="0" smtClean="0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sl-SI" sz="2400" dirty="0" smtClean="0">
                <a:latin typeface="Calibri" pitchFamily="34" charset="0"/>
              </a:rPr>
              <a:t>Pediatrična klinika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sl-SI" sz="2400" dirty="0" smtClean="0">
                <a:latin typeface="Calibri" pitchFamily="34" charset="0"/>
              </a:rPr>
              <a:t>UKC Ljubljana</a:t>
            </a:r>
          </a:p>
          <a:p>
            <a:pPr marL="0" indent="0" algn="ctr" eaLnBrk="1" hangingPunct="1">
              <a:buFontTx/>
              <a:buNone/>
              <a:defRPr/>
            </a:pPr>
            <a:endParaRPr lang="sl-SI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sl-SI" sz="1800" b="1" i="1" dirty="0" smtClean="0">
                <a:latin typeface="Calibri" pitchFamily="34" charset="0"/>
              </a:rPr>
              <a:t>               </a:t>
            </a:r>
            <a:r>
              <a:rPr lang="sl-SI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Srečanje Društva za pomoč otrokom z imunskimi boleznimi, 14.5.2016</a:t>
            </a:r>
            <a:endParaRPr lang="en-US" sz="18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Slika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91200"/>
            <a:ext cx="947737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8382000" cy="1143000"/>
          </a:xfrm>
        </p:spPr>
        <p:txBody>
          <a:bodyPr/>
          <a:lstStyle/>
          <a:p>
            <a:pPr eaLnBrk="1" hangingPunct="1"/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Differences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between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pediatric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and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adult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care</a:t>
            </a:r>
            <a:r>
              <a:rPr lang="sl-SI" sz="2800" b="1" i="1" dirty="0" smtClean="0">
                <a:solidFill>
                  <a:srgbClr val="E10000"/>
                </a:solidFill>
                <a:latin typeface="Calibri" pitchFamily="34" charset="0"/>
              </a:rPr>
              <a:t/>
            </a:r>
            <a:br>
              <a:rPr lang="sl-SI" sz="2800" b="1" i="1" dirty="0" smtClean="0">
                <a:solidFill>
                  <a:srgbClr val="E10000"/>
                </a:solidFill>
                <a:latin typeface="Calibri" pitchFamily="34" charset="0"/>
              </a:rPr>
            </a:b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Robertson</a:t>
            </a:r>
            <a:r>
              <a:rPr lang="en-US" sz="1800" b="1" kern="1200" dirty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, Best </a:t>
            </a:r>
            <a:r>
              <a:rPr lang="en-US" sz="1800" b="1" kern="1200" dirty="0" err="1">
                <a:solidFill>
                  <a:srgbClr val="4A7EBB"/>
                </a:solidFill>
                <a:latin typeface="Calibri" pitchFamily="34" charset="0"/>
                <a:cs typeface="Arial" charset="0"/>
              </a:rPr>
              <a:t>Pract</a:t>
            </a:r>
            <a:r>
              <a:rPr lang="en-US" sz="1800" b="1" kern="1200" dirty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Res </a:t>
            </a:r>
            <a:r>
              <a:rPr lang="en-US" sz="1800" b="1" kern="1200" dirty="0" err="1">
                <a:solidFill>
                  <a:srgbClr val="4A7EBB"/>
                </a:solidFill>
                <a:latin typeface="Calibri" pitchFamily="34" charset="0"/>
                <a:cs typeface="Arial" charset="0"/>
              </a:rPr>
              <a:t>Clin</a:t>
            </a:r>
            <a:r>
              <a:rPr lang="en-US" sz="1800" b="1" kern="1200" dirty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800" b="1" kern="1200" dirty="0" err="1">
                <a:solidFill>
                  <a:srgbClr val="4A7EBB"/>
                </a:solidFill>
                <a:latin typeface="Calibri" pitchFamily="34" charset="0"/>
                <a:cs typeface="Arial" charset="0"/>
              </a:rPr>
              <a:t>Rheumatol</a:t>
            </a:r>
            <a:r>
              <a:rPr lang="en-US" sz="1800" b="1" kern="1200" dirty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2006</a:t>
            </a: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762000" y="12954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8009400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730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8382000" cy="1143000"/>
          </a:xfrm>
        </p:spPr>
        <p:txBody>
          <a:bodyPr/>
          <a:lstStyle/>
          <a:p>
            <a:pPr eaLnBrk="1" hangingPunct="1"/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Patient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satisfaction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with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the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transition</a:t>
            </a:r>
            <a:r>
              <a:rPr lang="sl-SI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  <a:latin typeface="Calibri" pitchFamily="34" charset="0"/>
              </a:rPr>
              <a:t>clinic</a:t>
            </a:r>
            <a:r>
              <a:rPr lang="sl-SI" sz="2800" b="1" i="1" dirty="0" smtClean="0">
                <a:solidFill>
                  <a:srgbClr val="E10000"/>
                </a:solidFill>
                <a:latin typeface="Calibri" pitchFamily="34" charset="0"/>
              </a:rPr>
              <a:t/>
            </a:r>
            <a:br>
              <a:rPr lang="sl-SI" sz="2800" b="1" i="1" dirty="0" smtClean="0">
                <a:solidFill>
                  <a:srgbClr val="E10000"/>
                </a:solidFill>
                <a:latin typeface="Calibri" pitchFamily="34" charset="0"/>
              </a:rPr>
            </a:b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Stringer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E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et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al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.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Pediatr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Rheumatol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2015; 13: 22</a:t>
            </a:r>
            <a:endParaRPr lang="en-US" sz="1800" b="1" kern="1200" dirty="0" err="1" smtClean="0">
              <a:solidFill>
                <a:srgbClr val="4A7EB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762000" y="12954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05000"/>
            <a:ext cx="8610600" cy="433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avokotnik 10"/>
          <p:cNvSpPr/>
          <p:nvPr/>
        </p:nvSpPr>
        <p:spPr>
          <a:xfrm>
            <a:off x="304800" y="3276600"/>
            <a:ext cx="2209800" cy="228600"/>
          </a:xfrm>
          <a:prstGeom prst="rect">
            <a:avLst/>
          </a:prstGeom>
          <a:noFill/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304800" y="3505200"/>
            <a:ext cx="2438400" cy="228600"/>
          </a:xfrm>
          <a:prstGeom prst="rect">
            <a:avLst/>
          </a:prstGeom>
          <a:noFill/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>
            <a:off x="228600" y="4495800"/>
            <a:ext cx="1981200" cy="228600"/>
          </a:xfrm>
          <a:prstGeom prst="rect">
            <a:avLst/>
          </a:prstGeom>
          <a:noFill/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>
            <a:off x="228600" y="4724400"/>
            <a:ext cx="2209800" cy="228600"/>
          </a:xfrm>
          <a:prstGeom prst="rect">
            <a:avLst/>
          </a:prstGeom>
          <a:noFill/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okotnik 14"/>
          <p:cNvSpPr/>
          <p:nvPr/>
        </p:nvSpPr>
        <p:spPr>
          <a:xfrm>
            <a:off x="228600" y="5181600"/>
            <a:ext cx="2743200" cy="228600"/>
          </a:xfrm>
          <a:prstGeom prst="rect">
            <a:avLst/>
          </a:prstGeom>
          <a:noFill/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352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077200" cy="1143000"/>
          </a:xfrm>
        </p:spPr>
        <p:txBody>
          <a:bodyPr/>
          <a:lstStyle/>
          <a:p>
            <a:pPr algn="l" eaLnBrk="1" hangingPunct="1"/>
            <a:r>
              <a:rPr lang="sl-SI" sz="4000" b="1" dirty="0" smtClean="0">
                <a:solidFill>
                  <a:schemeClr val="tx1"/>
                </a:solidFill>
                <a:latin typeface="Calibri" pitchFamily="34" charset="0"/>
              </a:rPr>
              <a:t>Osnutek</a:t>
            </a:r>
            <a:endParaRPr lang="en-US" sz="4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0"/>
            <a:ext cx="80010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</a:pPr>
            <a:r>
              <a:rPr lang="sl-SI" sz="2400" b="1" dirty="0" smtClean="0">
                <a:latin typeface="Calibri" pitchFamily="34" charset="0"/>
              </a:rPr>
              <a:t>Definicija tranzicije</a:t>
            </a:r>
          </a:p>
          <a:p>
            <a:pPr eaLnBrk="1" hangingPunct="1">
              <a:lnSpc>
                <a:spcPct val="200000"/>
              </a:lnSpc>
            </a:pPr>
            <a:r>
              <a:rPr lang="sl-SI" sz="2400" b="1" dirty="0" smtClean="0">
                <a:latin typeface="Calibri" pitchFamily="34" charset="0"/>
              </a:rPr>
              <a:t>Časovna razmejitev</a:t>
            </a:r>
          </a:p>
          <a:p>
            <a:pPr eaLnBrk="1" hangingPunct="1">
              <a:lnSpc>
                <a:spcPct val="200000"/>
              </a:lnSpc>
            </a:pPr>
            <a:r>
              <a:rPr lang="sl-SI" sz="2400" b="1" dirty="0" smtClean="0">
                <a:latin typeface="Calibri" pitchFamily="34" charset="0"/>
              </a:rPr>
              <a:t>Glavne značilnosti</a:t>
            </a:r>
          </a:p>
          <a:p>
            <a:pPr eaLnBrk="1" hangingPunct="1">
              <a:lnSpc>
                <a:spcPct val="200000"/>
              </a:lnSpc>
            </a:pPr>
            <a:r>
              <a:rPr lang="sl-SI" sz="2400" b="1" dirty="0" smtClean="0">
                <a:latin typeface="Calibri" pitchFamily="34" charset="0"/>
              </a:rPr>
              <a:t>Priporočila za uspešno tranzicijo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62000" y="13716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077200" cy="1524000"/>
          </a:xfrm>
        </p:spPr>
        <p:txBody>
          <a:bodyPr/>
          <a:lstStyle/>
          <a:p>
            <a:pPr algn="l" eaLnBrk="1" hangingPunct="1">
              <a:lnSpc>
                <a:spcPts val="3100"/>
              </a:lnSpc>
            </a:pPr>
            <a:r>
              <a:rPr lang="sl-SI" sz="3600" b="1" dirty="0" smtClean="0">
                <a:solidFill>
                  <a:schemeClr val="tx1"/>
                </a:solidFill>
                <a:latin typeface="Calibri" pitchFamily="34" charset="0"/>
              </a:rPr>
              <a:t>Zakaj je potrebna tranzicija</a:t>
            </a:r>
            <a:endParaRPr lang="en-US" sz="1800" b="1" kern="1200" dirty="0" err="1" smtClean="0">
              <a:solidFill>
                <a:srgbClr val="4A7EB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76400"/>
            <a:ext cx="7543800" cy="4648200"/>
          </a:xfrm>
        </p:spPr>
        <p:txBody>
          <a:bodyPr/>
          <a:lstStyle/>
          <a:p>
            <a:pPr marL="377825" indent="-377825" algn="just">
              <a:lnSpc>
                <a:spcPct val="200000"/>
              </a:lnSpc>
              <a:spcBef>
                <a:spcPts val="800"/>
              </a:spcBef>
            </a:pPr>
            <a:r>
              <a:rPr lang="en-US" sz="2400" b="1" dirty="0" smtClean="0">
                <a:latin typeface="Calibri" pitchFamily="34" charset="0"/>
                <a:sym typeface="Symbol"/>
              </a:rPr>
              <a:t></a:t>
            </a:r>
            <a:r>
              <a:rPr lang="sl-SI" sz="2400" b="1" dirty="0" smtClean="0">
                <a:latin typeface="Calibri" pitchFamily="34" charset="0"/>
                <a:sym typeface="Symbol"/>
              </a:rPr>
              <a:t>50% otrok z revmatsko boleznijo potrebuje zdravljenje zaradi aktivne bolezni tudi v odrasli dobi</a:t>
            </a:r>
          </a:p>
          <a:p>
            <a:pPr marL="377825" indent="-377825" algn="just">
              <a:lnSpc>
                <a:spcPct val="200000"/>
              </a:lnSpc>
              <a:spcBef>
                <a:spcPts val="800"/>
              </a:spcBef>
            </a:pPr>
            <a:r>
              <a:rPr lang="sl-SI" sz="2400" b="1" dirty="0" smtClean="0">
                <a:latin typeface="Calibri" pitchFamily="34" charset="0"/>
                <a:sym typeface="Symbol"/>
              </a:rPr>
              <a:t>Primarne imunske pomanjkljivosti so vrojene okvare v delovanju imunskega sistema </a:t>
            </a:r>
          </a:p>
          <a:p>
            <a:pPr marL="777875" lvl="1" indent="-377825" algn="just">
              <a:lnSpc>
                <a:spcPct val="200000"/>
              </a:lnSpc>
              <a:spcBef>
                <a:spcPts val="800"/>
              </a:spcBef>
            </a:pPr>
            <a:r>
              <a:rPr lang="sl-SI" sz="2000" b="1" dirty="0" err="1" smtClean="0">
                <a:latin typeface="Calibri" pitchFamily="34" charset="0"/>
                <a:sym typeface="Symbol"/>
              </a:rPr>
              <a:t>Doživljenjske</a:t>
            </a:r>
            <a:r>
              <a:rPr lang="sl-SI" sz="2000" b="1" dirty="0" smtClean="0">
                <a:latin typeface="Calibri" pitchFamily="34" charset="0"/>
                <a:sym typeface="Symbol"/>
              </a:rPr>
              <a:t>, če ni bila opravljena transplantacija KMC</a:t>
            </a:r>
            <a:endParaRPr lang="sl-SI" sz="3200" dirty="0" smtClean="0">
              <a:latin typeface="Calibri" pitchFamily="34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62000" y="12954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077200" cy="1524000"/>
          </a:xfrm>
        </p:spPr>
        <p:txBody>
          <a:bodyPr/>
          <a:lstStyle/>
          <a:p>
            <a:pPr algn="l" eaLnBrk="1" hangingPunct="1">
              <a:lnSpc>
                <a:spcPts val="3100"/>
              </a:lnSpc>
            </a:pPr>
            <a:r>
              <a:rPr lang="sl-SI" sz="3600" b="1" dirty="0" smtClean="0">
                <a:solidFill>
                  <a:schemeClr val="tx1"/>
                </a:solidFill>
                <a:latin typeface="Calibri" pitchFamily="34" charset="0"/>
              </a:rPr>
              <a:t>Definicija</a:t>
            </a:r>
            <a:endParaRPr lang="en-US" sz="1800" b="1" kern="1200" dirty="0" err="1" smtClean="0">
              <a:solidFill>
                <a:srgbClr val="4A7EB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76400"/>
            <a:ext cx="8001000" cy="4648200"/>
          </a:xfrm>
        </p:spPr>
        <p:txBody>
          <a:bodyPr>
            <a:normAutofit/>
          </a:bodyPr>
          <a:lstStyle/>
          <a:p>
            <a:pPr marL="377825" indent="-377825" algn="just">
              <a:lnSpc>
                <a:spcPct val="200000"/>
              </a:lnSpc>
            </a:pPr>
            <a:r>
              <a:rPr lang="sl-SI" sz="2200" b="1" dirty="0" smtClean="0">
                <a:latin typeface="Calibri" pitchFamily="34" charset="0"/>
              </a:rPr>
              <a:t>Tranzicija: </a:t>
            </a:r>
            <a:r>
              <a:rPr lang="sl-SI" sz="2200" b="1" dirty="0" smtClean="0">
                <a:solidFill>
                  <a:srgbClr val="E10000"/>
                </a:solidFill>
                <a:latin typeface="Calibri" pitchFamily="34" charset="0"/>
              </a:rPr>
              <a:t>planirana predaja </a:t>
            </a:r>
            <a:r>
              <a:rPr lang="sl-SI" sz="2200" b="1" dirty="0" smtClean="0">
                <a:latin typeface="Calibri" pitchFamily="34" charset="0"/>
              </a:rPr>
              <a:t>mladostnikov / mladih odraslih oseb s kronično boleznijo za </a:t>
            </a:r>
            <a:r>
              <a:rPr lang="sl-SI" sz="2200" b="1" dirty="0">
                <a:latin typeface="Calibri" pitchFamily="34" charset="0"/>
              </a:rPr>
              <a:t>nadaljnje vodenje pri </a:t>
            </a:r>
            <a:r>
              <a:rPr lang="sl-SI" sz="2200" b="1" dirty="0" smtClean="0">
                <a:latin typeface="Calibri" pitchFamily="34" charset="0"/>
              </a:rPr>
              <a:t>specialistu internistu</a:t>
            </a:r>
          </a:p>
          <a:p>
            <a:pPr marL="777875" lvl="1" indent="-377825" algn="just">
              <a:lnSpc>
                <a:spcPct val="200000"/>
              </a:lnSpc>
            </a:pPr>
            <a:r>
              <a:rPr lang="sl-SI" sz="2000" dirty="0" smtClean="0">
                <a:latin typeface="Calibri" pitchFamily="34" charset="0"/>
              </a:rPr>
              <a:t>Prilagojen proces glede na starost in razvojni status bolnika</a:t>
            </a:r>
          </a:p>
          <a:p>
            <a:pPr marL="777875" lvl="1" indent="-377825" algn="just">
              <a:lnSpc>
                <a:spcPct val="200000"/>
              </a:lnSpc>
            </a:pPr>
            <a:r>
              <a:rPr lang="sl-SI" sz="2000" dirty="0" smtClean="0">
                <a:latin typeface="Calibri" pitchFamily="34" charset="0"/>
              </a:rPr>
              <a:t>Upoštevanje kulturnih razlik</a:t>
            </a:r>
          </a:p>
          <a:p>
            <a:pPr marL="377825" indent="-377825" algn="just">
              <a:lnSpc>
                <a:spcPct val="200000"/>
              </a:lnSpc>
            </a:pPr>
            <a:r>
              <a:rPr lang="sl-SI" sz="2200" b="1" dirty="0" smtClean="0">
                <a:latin typeface="Calibri" pitchFamily="34" charset="0"/>
              </a:rPr>
              <a:t>Transfer: administrativni postopek predaje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62000" y="12954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458200" cy="1524000"/>
          </a:xfrm>
        </p:spPr>
        <p:txBody>
          <a:bodyPr/>
          <a:lstStyle/>
          <a:p>
            <a:pPr algn="l" eaLnBrk="1" hangingPunct="1">
              <a:lnSpc>
                <a:spcPts val="3100"/>
              </a:lnSpc>
            </a:pPr>
            <a:r>
              <a:rPr lang="sl-SI" sz="3200" b="1" dirty="0" smtClean="0">
                <a:latin typeface="Calibri" pitchFamily="34" charset="0"/>
              </a:rPr>
              <a:t>Časovna razmejitev tranzicije</a:t>
            </a:r>
            <a:endParaRPr lang="en-US" sz="1800" b="1" kern="1200" dirty="0" err="1" smtClean="0">
              <a:solidFill>
                <a:srgbClr val="4A7EB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001000" cy="49335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sl-SI" sz="2200" b="1" dirty="0" smtClean="0">
                <a:latin typeface="Calibri" pitchFamily="34" charset="0"/>
              </a:rPr>
              <a:t>1.faza: Načrtovanje</a:t>
            </a:r>
            <a:r>
              <a:rPr lang="en-US" sz="2200" b="1" dirty="0" smtClean="0">
                <a:latin typeface="Calibri" pitchFamily="34" charset="0"/>
              </a:rPr>
              <a:t> (12-15 </a:t>
            </a:r>
            <a:r>
              <a:rPr lang="sl-SI" sz="2200" b="1" dirty="0" smtClean="0">
                <a:latin typeface="Calibri" pitchFamily="34" charset="0"/>
              </a:rPr>
              <a:t>let</a:t>
            </a:r>
            <a:r>
              <a:rPr lang="en-US" sz="2200" b="1" dirty="0" smtClean="0">
                <a:latin typeface="Calibri" pitchFamily="34" charset="0"/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sl-SI" sz="1800" dirty="0" smtClean="0"/>
              <a:t>Predstavitev </a:t>
            </a:r>
            <a:r>
              <a:rPr lang="sl-SI" sz="1800" dirty="0"/>
              <a:t>koncepta tranzicije, ocena otrokovega znanja o njegovem zdravstvenem stanju in zdravljenju. Otrok prične sodelovati pri skrbi za svoje zdravje</a:t>
            </a:r>
            <a:r>
              <a:rPr lang="sl-SI" sz="1800" dirty="0" smtClean="0"/>
              <a:t>.</a:t>
            </a:r>
            <a:endParaRPr lang="en-US" sz="180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sl-SI" sz="2200" b="1" dirty="0" smtClean="0">
                <a:latin typeface="Calibri" pitchFamily="34" charset="0"/>
              </a:rPr>
              <a:t>2. faza: Priprava</a:t>
            </a:r>
            <a:r>
              <a:rPr lang="en-US" sz="2200" b="1" dirty="0" smtClean="0">
                <a:latin typeface="Calibri" pitchFamily="34" charset="0"/>
              </a:rPr>
              <a:t> (15-18</a:t>
            </a:r>
            <a:r>
              <a:rPr lang="sl-SI" sz="2200" b="1" dirty="0" smtClean="0">
                <a:latin typeface="Calibri" pitchFamily="34" charset="0"/>
              </a:rPr>
              <a:t> let</a:t>
            </a:r>
            <a:r>
              <a:rPr lang="en-US" sz="2200" b="1" dirty="0" smtClean="0">
                <a:latin typeface="Calibri" pitchFamily="34" charset="0"/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sl-SI" sz="1800" dirty="0" smtClean="0"/>
              <a:t>Razumevanje </a:t>
            </a:r>
            <a:r>
              <a:rPr lang="sl-SI" sz="1800" dirty="0"/>
              <a:t>procesa tranzicije in pričakovanj v zdravstvenem sistemu za odrasle. Izdelava načrta tranzicije, določitev koordinatorja (oseba, ki mladostniku pomaga v procesu tranzicije), prakticiranje veščin </a:t>
            </a:r>
            <a:r>
              <a:rPr lang="sl-SI" sz="1800" dirty="0" smtClean="0"/>
              <a:t>samostojnosti (samostojen pogovor z zdravnikom, skrb za svoja zdravila, dogovor za </a:t>
            </a:r>
            <a:r>
              <a:rPr lang="sl-SI" sz="1800" dirty="0" err="1" smtClean="0"/>
              <a:t>amb</a:t>
            </a:r>
            <a:r>
              <a:rPr lang="sl-SI" sz="1800" dirty="0" smtClean="0"/>
              <a:t>. pregled)</a:t>
            </a:r>
            <a:endParaRPr lang="en-US" sz="180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sl-SI" sz="2200" b="1" dirty="0" smtClean="0">
                <a:latin typeface="Calibri" pitchFamily="34" charset="0"/>
              </a:rPr>
              <a:t>3. faza: Transfer</a:t>
            </a:r>
            <a:r>
              <a:rPr lang="en-US" sz="2200" b="1" dirty="0" smtClean="0">
                <a:latin typeface="Calibri" pitchFamily="34" charset="0"/>
              </a:rPr>
              <a:t> (18-19 </a:t>
            </a:r>
            <a:r>
              <a:rPr lang="sl-SI" sz="2200" b="1" dirty="0" smtClean="0">
                <a:latin typeface="Calibri" pitchFamily="34" charset="0"/>
              </a:rPr>
              <a:t>let</a:t>
            </a:r>
            <a:r>
              <a:rPr lang="en-US" sz="2200" b="1" dirty="0" smtClean="0">
                <a:latin typeface="Calibri" pitchFamily="34" charset="0"/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sl-SI" sz="1800" dirty="0" smtClean="0">
                <a:latin typeface="Calibri" pitchFamily="34" charset="0"/>
              </a:rPr>
              <a:t>Mladostnik </a:t>
            </a:r>
            <a:r>
              <a:rPr lang="sl-SI" sz="1800" dirty="0">
                <a:latin typeface="Calibri" pitchFamily="34" charset="0"/>
              </a:rPr>
              <a:t>in družina se pripravijo na samozavesten prehod v zdravstveni sistem za odrasle. Mladostnik uporablja veščine samostojnosti</a:t>
            </a:r>
            <a:r>
              <a:rPr lang="sl-SI" sz="1800" dirty="0" smtClean="0">
                <a:latin typeface="Calibri" pitchFamily="34" charset="0"/>
              </a:rPr>
              <a:t>.</a:t>
            </a:r>
            <a:endParaRPr lang="en-US" sz="180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sl-SI" sz="2200" b="1" dirty="0" smtClean="0">
                <a:latin typeface="Calibri" pitchFamily="34" charset="0"/>
              </a:rPr>
              <a:t>4. faza: Vrednotenje uspeha </a:t>
            </a:r>
            <a:r>
              <a:rPr lang="en-US" sz="2200" b="1" dirty="0" smtClean="0">
                <a:latin typeface="Calibri" pitchFamily="34" charset="0"/>
              </a:rPr>
              <a:t>(6-18 </a:t>
            </a:r>
            <a:r>
              <a:rPr lang="sl-SI" sz="2200" b="1" dirty="0" smtClean="0">
                <a:latin typeface="Calibri" pitchFamily="34" charset="0"/>
              </a:rPr>
              <a:t>mesecev po transferju</a:t>
            </a:r>
            <a:r>
              <a:rPr lang="en-US" sz="2200" b="1" dirty="0" smtClean="0">
                <a:latin typeface="Calibri" pitchFamily="34" charset="0"/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sl-SI" sz="1800" dirty="0" smtClean="0">
                <a:latin typeface="Calibri" pitchFamily="34" charset="0"/>
              </a:rPr>
              <a:t>Ponovni pregled na pediatričnem oddelku z možnostjo vrednotenja in povratne informacije o procesu tranzicije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62000" y="12954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382000" cy="1524000"/>
          </a:xfrm>
        </p:spPr>
        <p:txBody>
          <a:bodyPr/>
          <a:lstStyle/>
          <a:p>
            <a:pPr algn="l" eaLnBrk="1" hangingPunct="1">
              <a:lnSpc>
                <a:spcPts val="3100"/>
              </a:lnSpc>
            </a:pPr>
            <a:r>
              <a:rPr lang="sl-SI" sz="3200" b="1" dirty="0" smtClean="0">
                <a:latin typeface="Calibri" pitchFamily="34" charset="0"/>
              </a:rPr>
              <a:t>Koordinator tranzicije</a:t>
            </a:r>
            <a:endParaRPr lang="en-US" sz="1800" b="1" kern="1200" dirty="0" err="1" smtClean="0">
              <a:solidFill>
                <a:srgbClr val="4A7EB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56792"/>
            <a:ext cx="8153400" cy="453920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sl-SI" sz="2100" b="1" dirty="0" smtClean="0">
                <a:latin typeface="Calibri" pitchFamily="34" charset="0"/>
              </a:rPr>
              <a:t>Po </a:t>
            </a:r>
            <a:r>
              <a:rPr lang="sl-SI" sz="2100" b="1" dirty="0">
                <a:latin typeface="Calibri" pitchFamily="34" charset="0"/>
              </a:rPr>
              <a:t>dopolnjenem 15. letu </a:t>
            </a:r>
            <a:r>
              <a:rPr lang="sl-SI" sz="2100" b="1" dirty="0" smtClean="0">
                <a:latin typeface="Calibri" pitchFamily="34" charset="0"/>
              </a:rPr>
              <a:t>starosti vsi kronični </a:t>
            </a:r>
            <a:r>
              <a:rPr lang="sl-SI" sz="2100" b="1" dirty="0">
                <a:latin typeface="Calibri" pitchFamily="34" charset="0"/>
              </a:rPr>
              <a:t>bolniki, pri katerih bo potrebna predaja za nadaljnjo obravnavo </a:t>
            </a:r>
            <a:r>
              <a:rPr lang="sl-SI" sz="2100" b="1" dirty="0" smtClean="0">
                <a:latin typeface="Calibri" pitchFamily="34" charset="0"/>
              </a:rPr>
              <a:t>pri specialistih internistih, </a:t>
            </a:r>
            <a:r>
              <a:rPr lang="sl-SI" sz="2100" b="1" dirty="0">
                <a:latin typeface="Calibri" pitchFamily="34" charset="0"/>
              </a:rPr>
              <a:t>napoteni za pregled pri </a:t>
            </a:r>
            <a:r>
              <a:rPr lang="sl-SI" sz="2100" b="1" dirty="0" smtClean="0">
                <a:latin typeface="Calibri" pitchFamily="34" charset="0"/>
              </a:rPr>
              <a:t>psihologu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sl-SI" sz="2100" b="1" dirty="0" smtClean="0">
                <a:latin typeface="Calibri" pitchFamily="34" charset="0"/>
              </a:rPr>
              <a:t>Psiholog </a:t>
            </a:r>
            <a:r>
              <a:rPr lang="sl-SI" sz="2100" b="1" dirty="0">
                <a:latin typeface="Calibri" pitchFamily="34" charset="0"/>
              </a:rPr>
              <a:t>oceni stanje pripravljenosti za tranzicijo pri otroku in starših ter se odloči glede pogostnosti kontrolnih pregledov </a:t>
            </a:r>
            <a:r>
              <a:rPr lang="sl-SI" sz="2100" b="1" dirty="0" smtClean="0">
                <a:latin typeface="Calibri" pitchFamily="34" charset="0"/>
              </a:rPr>
              <a:t>v njegovi ambulanti </a:t>
            </a:r>
            <a:r>
              <a:rPr lang="sl-SI" sz="2100" b="1" dirty="0">
                <a:latin typeface="Calibri" pitchFamily="34" charset="0"/>
              </a:rPr>
              <a:t>(predvidoma 1-krat letno</a:t>
            </a:r>
            <a:r>
              <a:rPr lang="sl-SI" sz="2100" b="1" dirty="0" smtClean="0">
                <a:latin typeface="Calibri" pitchFamily="34" charset="0"/>
              </a:rPr>
              <a:t>)</a:t>
            </a:r>
            <a:endParaRPr lang="sl-SI" sz="2100" b="1" dirty="0">
              <a:latin typeface="Calibri" pitchFamily="34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62000" y="12192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8382000" cy="1143000"/>
          </a:xfrm>
        </p:spPr>
        <p:txBody>
          <a:bodyPr/>
          <a:lstStyle/>
          <a:p>
            <a:pPr eaLnBrk="1" hangingPunct="1"/>
            <a:r>
              <a:rPr lang="sl-SI" sz="2400" b="1" dirty="0" err="1" smtClean="0">
                <a:solidFill>
                  <a:schemeClr val="tx1"/>
                </a:solidFill>
                <a:latin typeface="Calibri" pitchFamily="34" charset="0"/>
              </a:rPr>
              <a:t>Out</a:t>
            </a:r>
            <a:r>
              <a:rPr lang="sl-SI" sz="2400" b="1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sl-SI" sz="2400" b="1" dirty="0" err="1" smtClean="0">
                <a:solidFill>
                  <a:schemeClr val="tx1"/>
                </a:solidFill>
                <a:latin typeface="Calibri" pitchFamily="34" charset="0"/>
              </a:rPr>
              <a:t>of</a:t>
            </a:r>
            <a:r>
              <a:rPr lang="sl-SI" sz="2400" b="1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sl-SI" sz="2400" b="1" dirty="0" err="1" smtClean="0">
                <a:solidFill>
                  <a:schemeClr val="tx1"/>
                </a:solidFill>
                <a:latin typeface="Calibri" pitchFamily="34" charset="0"/>
              </a:rPr>
              <a:t>clinic</a:t>
            </a:r>
            <a:r>
              <a:rPr lang="sl-SI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  <a:latin typeface="Calibri" pitchFamily="34" charset="0"/>
              </a:rPr>
              <a:t>patient</a:t>
            </a:r>
            <a:r>
              <a:rPr lang="sl-SI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  <a:latin typeface="Calibri" pitchFamily="34" charset="0"/>
              </a:rPr>
              <a:t>communication</a:t>
            </a:r>
            <a:r>
              <a:rPr lang="sl-SI" sz="2400" b="1" dirty="0" smtClean="0">
                <a:solidFill>
                  <a:schemeClr val="tx1"/>
                </a:solidFill>
                <a:latin typeface="Calibri" pitchFamily="34" charset="0"/>
              </a:rPr>
              <a:t> in </a:t>
            </a:r>
            <a:r>
              <a:rPr lang="sl-SI" sz="2400" b="1" dirty="0" err="1" smtClean="0">
                <a:solidFill>
                  <a:schemeClr val="tx1"/>
                </a:solidFill>
                <a:latin typeface="Calibri" pitchFamily="34" charset="0"/>
              </a:rPr>
              <a:t>pediatric</a:t>
            </a:r>
            <a:r>
              <a:rPr lang="sl-SI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  <a:latin typeface="Calibri" pitchFamily="34" charset="0"/>
              </a:rPr>
              <a:t>rheumatology</a:t>
            </a:r>
            <a:r>
              <a:rPr lang="sl-SI" sz="2800" b="1" i="1" dirty="0" smtClean="0">
                <a:solidFill>
                  <a:srgbClr val="E10000"/>
                </a:solidFill>
                <a:latin typeface="Calibri" pitchFamily="34" charset="0"/>
              </a:rPr>
              <a:t/>
            </a:r>
            <a:br>
              <a:rPr lang="sl-SI" sz="2800" b="1" i="1" dirty="0" smtClean="0">
                <a:solidFill>
                  <a:srgbClr val="E10000"/>
                </a:solidFill>
                <a:latin typeface="Calibri" pitchFamily="34" charset="0"/>
              </a:rPr>
            </a:b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Feldman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DV,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et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al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.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Pediatr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</a:t>
            </a:r>
            <a:r>
              <a:rPr lang="sl-SI" sz="1800" b="1" kern="1200" dirty="0" err="1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Rheumatol</a:t>
            </a:r>
            <a:r>
              <a:rPr lang="sl-SI" sz="1800" b="1" kern="1200" dirty="0" smtClean="0">
                <a:solidFill>
                  <a:srgbClr val="4A7EBB"/>
                </a:solidFill>
                <a:latin typeface="Calibri" pitchFamily="34" charset="0"/>
                <a:cs typeface="Arial" charset="0"/>
              </a:rPr>
              <a:t> 2013; 11: 13.</a:t>
            </a:r>
            <a:endParaRPr lang="en-US" sz="1800" b="1" kern="1200" dirty="0" err="1" smtClean="0">
              <a:solidFill>
                <a:srgbClr val="4A7EB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762000" y="12954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116010" cy="235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34" y="2057400"/>
            <a:ext cx="30956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038600"/>
            <a:ext cx="43656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353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382000" cy="1524000"/>
          </a:xfrm>
        </p:spPr>
        <p:txBody>
          <a:bodyPr/>
          <a:lstStyle/>
          <a:p>
            <a:pPr algn="l" eaLnBrk="1" hangingPunct="1">
              <a:lnSpc>
                <a:spcPts val="3100"/>
              </a:lnSpc>
            </a:pPr>
            <a:r>
              <a:rPr lang="sl-SI" sz="3200" b="1" dirty="0" smtClean="0">
                <a:latin typeface="Calibri" pitchFamily="34" charset="0"/>
              </a:rPr>
              <a:t>Priporočila za uspešno tranzicijo I.</a:t>
            </a:r>
            <a:endParaRPr lang="en-US" sz="1800" b="1" kern="1200" dirty="0" err="1" smtClean="0">
              <a:solidFill>
                <a:srgbClr val="4A7EB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447800"/>
            <a:ext cx="8001000" cy="5149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sl-SI" sz="2400" b="1" dirty="0" smtClean="0">
                <a:latin typeface="Calibri" pitchFamily="34" charset="0"/>
              </a:rPr>
              <a:t>Mladostnik razume </a:t>
            </a:r>
            <a:r>
              <a:rPr lang="sl-SI" sz="2400" b="1" dirty="0">
                <a:latin typeface="Calibri" pitchFamily="34" charset="0"/>
              </a:rPr>
              <a:t>koncept tranzicije</a:t>
            </a:r>
          </a:p>
          <a:p>
            <a:pPr>
              <a:spcBef>
                <a:spcPts val="1200"/>
              </a:spcBef>
            </a:pPr>
            <a:r>
              <a:rPr lang="sl-SI" sz="2400" b="1" dirty="0">
                <a:latin typeface="Calibri" pitchFamily="34" charset="0"/>
              </a:rPr>
              <a:t>Se strinja z načrtom tranzicije</a:t>
            </a:r>
          </a:p>
          <a:p>
            <a:pPr>
              <a:spcBef>
                <a:spcPts val="1200"/>
              </a:spcBef>
            </a:pPr>
            <a:r>
              <a:rPr lang="sl-SI" sz="2400" b="1" dirty="0">
                <a:latin typeface="Calibri" pitchFamily="34" charset="0"/>
              </a:rPr>
              <a:t>Izbrani specialist v zdravstvenem sistemu za odrasle</a:t>
            </a:r>
          </a:p>
          <a:p>
            <a:pPr>
              <a:spcBef>
                <a:spcPts val="1200"/>
              </a:spcBef>
            </a:pPr>
            <a:r>
              <a:rPr lang="sl-SI" sz="2400" b="1" dirty="0">
                <a:latin typeface="Calibri" pitchFamily="34" charset="0"/>
              </a:rPr>
              <a:t>Napisan strukturiran povzetek bolezni:</a:t>
            </a:r>
          </a:p>
          <a:p>
            <a:pPr lvl="1">
              <a:spcBef>
                <a:spcPts val="1200"/>
              </a:spcBef>
            </a:pPr>
            <a:r>
              <a:rPr lang="sl-SI" sz="2000" dirty="0">
                <a:latin typeface="Calibri" pitchFamily="34" charset="0"/>
              </a:rPr>
              <a:t>Potek bolezni (začetni simptomi in znaki, postavitev diagnoze, poslabšanja, dolgoročni potek) </a:t>
            </a:r>
          </a:p>
          <a:p>
            <a:pPr lvl="1">
              <a:spcBef>
                <a:spcPts val="1200"/>
              </a:spcBef>
            </a:pPr>
            <a:r>
              <a:rPr lang="sl-SI" sz="2000" dirty="0">
                <a:latin typeface="Calibri" pitchFamily="34" charset="0"/>
              </a:rPr>
              <a:t>Ključni laboratorijski izvidi</a:t>
            </a:r>
          </a:p>
          <a:p>
            <a:pPr lvl="1">
              <a:spcBef>
                <a:spcPts val="1200"/>
              </a:spcBef>
            </a:pPr>
            <a:r>
              <a:rPr lang="sl-SI" sz="2000" dirty="0">
                <a:latin typeface="Calibri" pitchFamily="34" charset="0"/>
              </a:rPr>
              <a:t>Zapleti bolezni (</a:t>
            </a:r>
            <a:r>
              <a:rPr lang="sl-SI" sz="2000" dirty="0" err="1">
                <a:latin typeface="Calibri" pitchFamily="34" charset="0"/>
              </a:rPr>
              <a:t>uveitis</a:t>
            </a:r>
            <a:r>
              <a:rPr lang="sl-SI" sz="2000" dirty="0">
                <a:latin typeface="Calibri" pitchFamily="34" charset="0"/>
              </a:rPr>
              <a:t>, osteoporoza, MAS, ...)</a:t>
            </a:r>
          </a:p>
          <a:p>
            <a:pPr lvl="1">
              <a:spcBef>
                <a:spcPts val="1200"/>
              </a:spcBef>
            </a:pPr>
            <a:r>
              <a:rPr lang="sl-SI" sz="2000" dirty="0">
                <a:latin typeface="Calibri" pitchFamily="34" charset="0"/>
              </a:rPr>
              <a:t>Pridružene bolezni (alergije, …)</a:t>
            </a:r>
          </a:p>
          <a:p>
            <a:pPr lvl="1">
              <a:spcBef>
                <a:spcPts val="1200"/>
              </a:spcBef>
            </a:pPr>
            <a:r>
              <a:rPr lang="sl-SI" sz="2000" dirty="0">
                <a:latin typeface="Calibri" pitchFamily="34" charset="0"/>
              </a:rPr>
              <a:t>Povzetek zdravljenja z zdravili</a:t>
            </a:r>
          </a:p>
          <a:p>
            <a:pPr lvl="1">
              <a:spcBef>
                <a:spcPts val="1200"/>
              </a:spcBef>
            </a:pPr>
            <a:r>
              <a:rPr lang="sl-SI" sz="2000" dirty="0" smtClean="0">
                <a:latin typeface="Calibri" pitchFamily="34" charset="0"/>
              </a:rPr>
              <a:t>Cepilni </a:t>
            </a:r>
            <a:r>
              <a:rPr lang="sl-SI" sz="2000" dirty="0">
                <a:latin typeface="Calibri" pitchFamily="34" charset="0"/>
              </a:rPr>
              <a:t>status</a:t>
            </a:r>
          </a:p>
          <a:p>
            <a:pPr lvl="1">
              <a:spcBef>
                <a:spcPts val="1200"/>
              </a:spcBef>
            </a:pPr>
            <a:r>
              <a:rPr lang="sl-SI" sz="2000" dirty="0" smtClean="0">
                <a:latin typeface="Calibri" pitchFamily="34" charset="0"/>
              </a:rPr>
              <a:t>Družinska anamneza</a:t>
            </a:r>
            <a:endParaRPr lang="sl-SI" sz="2000" dirty="0">
              <a:latin typeface="Calibri" pitchFamily="34" charset="0"/>
            </a:endParaRPr>
          </a:p>
          <a:p>
            <a:pPr lvl="2"/>
            <a:endParaRPr lang="sl-SI" sz="2100" b="1" dirty="0">
              <a:latin typeface="Calibri" pitchFamily="34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62000" y="12192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382000" cy="1524000"/>
          </a:xfrm>
        </p:spPr>
        <p:txBody>
          <a:bodyPr/>
          <a:lstStyle/>
          <a:p>
            <a:pPr algn="l" eaLnBrk="1" hangingPunct="1">
              <a:lnSpc>
                <a:spcPts val="3100"/>
              </a:lnSpc>
            </a:pPr>
            <a:r>
              <a:rPr lang="sl-SI" sz="3200" b="1" dirty="0" smtClean="0">
                <a:latin typeface="Calibri" pitchFamily="34" charset="0"/>
              </a:rPr>
              <a:t>Priporočila za uspešno tranzicijo II.</a:t>
            </a:r>
            <a:endParaRPr lang="en-US" sz="1800" b="1" kern="1200" dirty="0" err="1" smtClean="0">
              <a:solidFill>
                <a:srgbClr val="4A7EB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447800"/>
            <a:ext cx="8001000" cy="51495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l-SI" sz="2400" b="1" dirty="0" smtClean="0">
                <a:latin typeface="Calibri" pitchFamily="34" charset="0"/>
              </a:rPr>
              <a:t>Povzetek </a:t>
            </a:r>
            <a:r>
              <a:rPr lang="sl-SI" sz="2400" b="1" dirty="0">
                <a:latin typeface="Calibri" pitchFamily="34" charset="0"/>
              </a:rPr>
              <a:t>bolezni predan izbranim specialistom za odrasle </a:t>
            </a:r>
            <a:r>
              <a:rPr lang="sl-SI" sz="2400" b="1" dirty="0" smtClean="0">
                <a:latin typeface="Calibri" pitchFamily="34" charset="0"/>
              </a:rPr>
              <a:t>bolnike, mladostniku </a:t>
            </a:r>
            <a:r>
              <a:rPr lang="sl-SI" sz="2400" b="1" dirty="0">
                <a:latin typeface="Calibri" pitchFamily="34" charset="0"/>
              </a:rPr>
              <a:t>in izbranemu osebnemu </a:t>
            </a:r>
            <a:r>
              <a:rPr lang="sl-SI" sz="2400" b="1" dirty="0" smtClean="0">
                <a:latin typeface="Calibri" pitchFamily="34" charset="0"/>
              </a:rPr>
              <a:t>zdravniku</a:t>
            </a:r>
            <a:endParaRPr lang="sl-SI" sz="2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2400" b="1" dirty="0" smtClean="0">
                <a:latin typeface="Calibri" pitchFamily="34" charset="0"/>
              </a:rPr>
              <a:t>Mladostnik </a:t>
            </a:r>
            <a:r>
              <a:rPr lang="sl-SI" sz="2400" b="1" dirty="0">
                <a:latin typeface="Calibri" pitchFamily="34" charset="0"/>
              </a:rPr>
              <a:t>ima kontaktne podatke v zdravstvenemu sistemu za </a:t>
            </a:r>
            <a:r>
              <a:rPr lang="sl-SI" sz="2400" b="1" dirty="0" smtClean="0">
                <a:latin typeface="Calibri" pitchFamily="34" charset="0"/>
              </a:rPr>
              <a:t>odrasle </a:t>
            </a:r>
            <a:endParaRPr lang="sl-SI" sz="2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2400" b="1" dirty="0" smtClean="0">
                <a:latin typeface="Calibri" pitchFamily="34" charset="0"/>
              </a:rPr>
              <a:t>Iz </a:t>
            </a:r>
            <a:r>
              <a:rPr lang="sl-SI" sz="2400" b="1" dirty="0">
                <a:latin typeface="Calibri" pitchFamily="34" charset="0"/>
              </a:rPr>
              <a:t>zdravstvenega sistema za odrasle potrdijo, da so prejeli povzetek bolezni in da se je mladostnik udeležil prvega </a:t>
            </a:r>
            <a:r>
              <a:rPr lang="sl-SI" sz="2400" b="1" dirty="0" smtClean="0">
                <a:latin typeface="Calibri" pitchFamily="34" charset="0"/>
              </a:rPr>
              <a:t>srečanja</a:t>
            </a:r>
            <a:endParaRPr lang="sl-SI" sz="2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2400" b="1" dirty="0" smtClean="0">
                <a:latin typeface="Calibri" pitchFamily="34" charset="0"/>
              </a:rPr>
              <a:t>Ponovni obisk </a:t>
            </a:r>
            <a:r>
              <a:rPr lang="sl-SI" sz="2400" b="1" dirty="0">
                <a:latin typeface="Calibri" pitchFamily="34" charset="0"/>
              </a:rPr>
              <a:t>pri pediatričnem </a:t>
            </a:r>
            <a:r>
              <a:rPr lang="sl-SI" sz="2400" b="1" dirty="0" smtClean="0">
                <a:latin typeface="Calibri" pitchFamily="34" charset="0"/>
              </a:rPr>
              <a:t>revmatologu ali imunologu z vrednotenjem procesa tranzicije  </a:t>
            </a:r>
            <a:endParaRPr lang="sl-SI" sz="2100" b="1" dirty="0">
              <a:latin typeface="Calibri" pitchFamily="34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62000" y="1219200"/>
            <a:ext cx="7620000" cy="0"/>
          </a:xfrm>
          <a:prstGeom prst="line">
            <a:avLst/>
          </a:prstGeom>
          <a:noFill/>
          <a:ln w="50800">
            <a:solidFill>
              <a:srgbClr val="E1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473</Words>
  <Application>Microsoft Office PowerPoint</Application>
  <PresentationFormat>Diaprojekcija na zaslonu (4:3)</PresentationFormat>
  <Paragraphs>78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Officeova tema</vt:lpstr>
      <vt:lpstr> Tranzicija bolnikov s sistemskimi imunskimi boleznimi</vt:lpstr>
      <vt:lpstr>Osnutek</vt:lpstr>
      <vt:lpstr>Zakaj je potrebna tranzicija</vt:lpstr>
      <vt:lpstr>Definicija</vt:lpstr>
      <vt:lpstr>Časovna razmejitev tranzicije</vt:lpstr>
      <vt:lpstr>Koordinator tranzicije</vt:lpstr>
      <vt:lpstr>Out-of-clinic patient communication in pediatric rheumatology  Feldman DV, et al. Pediatr Rheumatol 2013; 11: 13.</vt:lpstr>
      <vt:lpstr>Priporočila za uspešno tranzicijo I.</vt:lpstr>
      <vt:lpstr>Priporočila za uspešno tranzicijo II.</vt:lpstr>
      <vt:lpstr>Differences between pediatric and adult care  Robertson, Best Pract Res Clin Rheumatol 2006</vt:lpstr>
      <vt:lpstr>Patient satisfaction with the transition clinic  Stringer E et al. Pediatr Rheumatol 2015; 13: 22</vt:lpstr>
    </vt:vector>
  </TitlesOfParts>
  <Company>Psihiatrična klinika Ljubljana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Tranzicija bolnikov s sistemskimi imunskimi boleznimi</dc:title>
  <dc:creator>uporabnik</dc:creator>
  <cp:lastModifiedBy>uporabnik</cp:lastModifiedBy>
  <cp:revision>7</cp:revision>
  <dcterms:created xsi:type="dcterms:W3CDTF">2016-05-14T01:10:28Z</dcterms:created>
  <dcterms:modified xsi:type="dcterms:W3CDTF">2016-05-14T01:55:19Z</dcterms:modified>
</cp:coreProperties>
</file>